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1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A705C9D-5A80-4075-B103-D7F69BBAD92C}" type="datetimeFigureOut">
              <a:rPr lang="en-US" smtClean="0"/>
              <a:pPr/>
              <a:t>8/1/2022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7090A0-23A1-447D-AE49-B131272D93C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705C9D-5A80-4075-B103-D7F69BBAD92C}" type="datetimeFigureOut">
              <a:rPr lang="en-US" smtClean="0"/>
              <a:pPr/>
              <a:t>8/1/2022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7090A0-23A1-447D-AE49-B131272D93C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705C9D-5A80-4075-B103-D7F69BBAD92C}" type="datetimeFigureOut">
              <a:rPr lang="en-US" smtClean="0"/>
              <a:pPr/>
              <a:t>8/1/2022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7090A0-23A1-447D-AE49-B131272D93C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A705C9D-5A80-4075-B103-D7F69BBAD92C}" type="datetimeFigureOut">
              <a:rPr lang="en-US" smtClean="0"/>
              <a:pPr/>
              <a:t>8/1/2022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7090A0-23A1-447D-AE49-B131272D93C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A705C9D-5A80-4075-B103-D7F69BBAD92C}" type="datetimeFigureOut">
              <a:rPr lang="en-US" smtClean="0"/>
              <a:pPr/>
              <a:t>8/1/2022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7090A0-23A1-447D-AE49-B131272D93C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705C9D-5A80-4075-B103-D7F69BBAD92C}" type="datetimeFigureOut">
              <a:rPr lang="en-US" smtClean="0"/>
              <a:pPr/>
              <a:t>8/1/2022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7090A0-23A1-447D-AE49-B131272D93C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705C9D-5A80-4075-B103-D7F69BBAD92C}" type="datetimeFigureOut">
              <a:rPr lang="en-US" smtClean="0"/>
              <a:pPr/>
              <a:t>8/1/2022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7090A0-23A1-447D-AE49-B131272D93C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705C9D-5A80-4075-B103-D7F69BBAD92C}" type="datetimeFigureOut">
              <a:rPr lang="en-US" smtClean="0"/>
              <a:pPr/>
              <a:t>8/1/2022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7090A0-23A1-447D-AE49-B131272D93C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705C9D-5A80-4075-B103-D7F69BBAD92C}" type="datetimeFigureOut">
              <a:rPr lang="en-US" smtClean="0"/>
              <a:pPr/>
              <a:t>8/1/2022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7090A0-23A1-447D-AE49-B131272D93C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705C9D-5A80-4075-B103-D7F69BBAD92C}" type="datetimeFigureOut">
              <a:rPr lang="en-US" smtClean="0"/>
              <a:pPr/>
              <a:t>8/1/2022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7090A0-23A1-447D-AE49-B131272D93C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705C9D-5A80-4075-B103-D7F69BBAD92C}" type="datetimeFigureOut">
              <a:rPr lang="en-US" smtClean="0"/>
              <a:pPr/>
              <a:t>8/1/2022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7090A0-23A1-447D-AE49-B131272D93C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705C9D-5A80-4075-B103-D7F69BBAD92C}" type="datetimeFigureOut">
              <a:rPr lang="en-US" smtClean="0"/>
              <a:pPr/>
              <a:t>8/1/2022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7090A0-23A1-447D-AE49-B131272D93C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1"/>
            <a:ext cx="7848600" cy="1371599"/>
          </a:xfrm>
        </p:spPr>
        <p:txBody>
          <a:bodyPr>
            <a:normAutofit fontScale="90000"/>
          </a:bodyPr>
          <a:lstStyle/>
          <a:p>
            <a:r>
              <a:rPr lang="hi-IN" b="1" dirty="0">
                <a:solidFill>
                  <a:srgbClr val="C00000"/>
                </a:solidFill>
              </a:rPr>
              <a:t>महाकवि माघ एवं शिशुपालवधम् </a:t>
            </a:r>
            <a:r>
              <a:rPr lang="hi-IN" b="1" dirty="0"/>
              <a:t/>
            </a:r>
            <a:br>
              <a:rPr lang="hi-IN" b="1" dirty="0"/>
            </a:br>
            <a:endParaRPr lang="en-US" b="1" dirty="0"/>
          </a:p>
        </p:txBody>
      </p:sp>
      <p:sp>
        <p:nvSpPr>
          <p:cNvPr id="3" name="Subtitle 2"/>
          <p:cNvSpPr>
            <a:spLocks noGrp="1"/>
          </p:cNvSpPr>
          <p:nvPr>
            <p:ph type="subTitle" idx="1"/>
          </p:nvPr>
        </p:nvSpPr>
        <p:spPr>
          <a:xfrm>
            <a:off x="685800" y="1905000"/>
            <a:ext cx="7086600" cy="3810000"/>
          </a:xfrm>
        </p:spPr>
        <p:txBody>
          <a:bodyPr>
            <a:normAutofit fontScale="77500" lnSpcReduction="20000"/>
          </a:bodyPr>
          <a:lstStyle/>
          <a:p>
            <a:pPr algn="just"/>
            <a:r>
              <a:rPr lang="hi-IN" dirty="0">
                <a:solidFill>
                  <a:schemeClr val="tx2">
                    <a:lumMod val="60000"/>
                    <a:lumOff val="40000"/>
                  </a:schemeClr>
                </a:solidFill>
              </a:rPr>
              <a:t>संस्कृत साहित्य के काव्यकारों में माघ का उत्कृष्ट स्थान रहा है। यही कारण है कि उनके द्वारा विरचित ‘शिशुपालवधम्’ महाकाव्य को संस्कृत की वृहत्त्रयी में विशिष्ट स्थान मिला है। महाकवि ‘माघ’ ने काव्य के के अन्त में प्रशस्ति के रूप में लिए हुए पाँच श्लोकों में अपना स्वल्पपरिचय अंकित कर दिया है जिसके सहारे तथा काव्य में यत्र-तत्र निबद्ध संकेतों से तथा अन्य प्रमाणों के आधार पर कविवर माघ के जीवन की रूप रेखा अर्थात् उनका जन्म समय, जन्म स्थान तथा उनके राजाश्रय को जाना जा सकता है।</a:t>
            </a:r>
            <a:endParaRPr lang="en-US" dirty="0">
              <a:solidFill>
                <a:schemeClr val="tx2">
                  <a:lumMod val="60000"/>
                  <a:lumOff val="4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b="1" dirty="0">
                <a:solidFill>
                  <a:srgbClr val="FF0000"/>
                </a:solidFill>
              </a:rPr>
              <a:t>महाकवि माघ का सामान्य परिचय</a:t>
            </a:r>
          </a:p>
        </p:txBody>
      </p:sp>
      <p:sp>
        <p:nvSpPr>
          <p:cNvPr id="3" name="Content Placeholder 2"/>
          <p:cNvSpPr>
            <a:spLocks noGrp="1"/>
          </p:cNvSpPr>
          <p:nvPr>
            <p:ph idx="1"/>
          </p:nvPr>
        </p:nvSpPr>
        <p:spPr/>
        <p:txBody>
          <a:bodyPr>
            <a:normAutofit fontScale="55000" lnSpcReduction="20000"/>
          </a:bodyPr>
          <a:lstStyle/>
          <a:p>
            <a:pPr algn="just"/>
            <a:r>
              <a:rPr lang="hi-IN" dirty="0">
                <a:solidFill>
                  <a:srgbClr val="0070C0"/>
                </a:solidFill>
              </a:rPr>
              <a:t>कवि द्वारा लिखे हुए वंश-वर्णन के पाँचवें श्लोक में स्पष्ट लिखा हुआ है कि दत्तक के पुत्र माघ ने सुकवि-कीर्ति को प्राप्त करने की अभिलाषा से ‘शिशुपालवधम्’ नामक काव्य की रचना की है[1] जिसमें श्रीकृष्ण चरित वर्णित है और प्रतिसर्ग की समाप्ति पर ‘श्री’ अथवा उसका पर्यायवाची अन्य कोई शब्द अवश्य दिया गया है। यहाँ ध्यातव्य यह है कि जिस कवि ने 19वें सर्ग के अन्तिम श्लोक (क्र0120) ‘चक्रबन्ध’ में किसी रूप में बड़ी ही निपुणता से ‘माकाव्यमिदम्’ शिशुपालवधम्’’ तक अंकित कर दिया है। कविवर माघ का जन्म राजस्थान की इतिहास प्रसिद्ध नगरी ‘भीनमाल’ में राजा वर्मलात के मन्त्री सुप्रसिद्ध शाक द्वितीय ब्राह्मण सुप्रभदेव के पुत्र कुमुदपण्डित (दत्तक) की धर्म पत्नी ब्राह्मी के गर्भ से माघ की पूर्णिमा को हुआ था। कहा जाता है कि इनके जन्म समय की कुण्डली को देखकर ज्योतिषी ने कहा था कि यह बालक उद्भट विद्वान अत्यन्त विनीत, दयालु, दानी और वैभव सम्पन्न होगा। किन्तु जीवन की अन्तिम अवस्था में यह निर्धन हो जायेगा। यह बालक पूर्ण आयु प्राप्त करके पैरों पर सूजन आते ही दिवंगत हो जायेगा। ज्योतिषी की भविष्यवाणी पर विश्वास करके उनके पिता कुमुद पण्डित-दत्तक ने जो एक ओष्ठी (श्रेष्ठ धनादिकम् अस्ति यस्य, श्रेष्ठ + इनि) (धनी) थे, प्रभूतधनरत्नादि की सम्पत्ति को भूमि को घड़ों में भर कर गाड़ दिया जाता था और शेष बचा हुआ धन माघ को दे दिया था। </a:t>
            </a:r>
            <a:endParaRPr lang="en-US" dirty="0" smtClean="0">
              <a:solidFill>
                <a:srgbClr val="0070C0"/>
              </a:solidFill>
            </a:endParaRPr>
          </a:p>
          <a:p>
            <a:endParaRPr lang="en-US" dirty="0"/>
          </a:p>
          <a:p>
            <a:endParaRPr lang="hi-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pPr algn="just"/>
            <a:r>
              <a:rPr lang="hi-IN" dirty="0" smtClean="0">
                <a:solidFill>
                  <a:srgbClr val="00B0F0"/>
                </a:solidFill>
              </a:rPr>
              <a:t>कहा जाता है कि ‘शिशुपालवधम्’ काव्य के कुछ भाग की रचना इन्होंने परदेश में रहते हुए की थी और शेष भाग की रचना वृद्धावस्था में घर पर रहकर ही की। अन्तिम अवस्था में ये अत्यधिक दरिद्रावस्था में थे। ‘भोज-प्रबन्ध’ में उनकी पत्नी प्रलाप करती हुई कहती हैं कि जिसके द्वार पर एक दिन राजा आश्रय के लिए ठहरा करते थे आज वही व्यक्ति दाने-दाने के तरस रहा है। क्षेमेन्द्रकृत ‘औचित्य विचार-चर्चा’ में पं0 महाकवि माघ का अधोलिखित पद्य माघ की उक्त दशा का निदर्शक है-</a:t>
            </a:r>
          </a:p>
          <a:p>
            <a:pPr algn="just"/>
            <a:r>
              <a:rPr lang="hi-IN" i="1" dirty="0" smtClean="0">
                <a:solidFill>
                  <a:srgbClr val="00B0F0"/>
                </a:solidFill>
              </a:rPr>
              <a:t>बुभुक्षितैत्यकिरणं न भुज्यते न पीयते काव्यरसः पिपासितेः।न विद्यया केनचिदुदूधृतं कुलं हिरण्यमेवार्जयन्हिफलः कियाः।।</a:t>
            </a:r>
            <a:r>
              <a:rPr lang="hi-IN" dirty="0" smtClean="0">
                <a:solidFill>
                  <a:srgbClr val="00B0F0"/>
                </a:solidFill>
              </a:rPr>
              <a:t>उक्त वाक्य से ऐसा प्रतीत होता है कि दरिद्रता से धैर्यहीन हो जाने के कारण अत्यन्त कातर हुए माघ की यह उक्ति है। कविवर माघ 120 वर्ष की पूर्ण आयु प्राप्त करके सन् 880 ई0 के आसपास दिवंगत हुए साथ ही उनकी पत्नी सती हो गई। इनकी अन्तिम क्रिया तक करने वाला कोई व्यक्ति इनके परिवार में नहीं था। ‘भोजप्रबन्ध’ ‘‘प्रबन्धचिन्तामणि’’ तथा ‘‘प्रभावकचरित’’ के अनुसार भोज की जीवितावस्था में दिवंगत हुए, क्योंकि भोज ने ही माघ का दाह संस्कार पुत्रवत् किया था।</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b="1" dirty="0">
                <a:solidFill>
                  <a:srgbClr val="FF0000"/>
                </a:solidFill>
              </a:rPr>
              <a:t>माघ का स्थिति काल</a:t>
            </a:r>
            <a:br>
              <a:rPr lang="hi-IN" b="1" dirty="0">
                <a:solidFill>
                  <a:srgbClr val="FF0000"/>
                </a:solidFill>
              </a:rPr>
            </a:br>
            <a:endParaRPr lang="en-US" b="1" dirty="0">
              <a:solidFill>
                <a:srgbClr val="FF0000"/>
              </a:solidFill>
            </a:endParaRPr>
          </a:p>
        </p:txBody>
      </p:sp>
      <p:sp>
        <p:nvSpPr>
          <p:cNvPr id="3" name="Content Placeholder 2"/>
          <p:cNvSpPr>
            <a:spLocks noGrp="1"/>
          </p:cNvSpPr>
          <p:nvPr>
            <p:ph idx="1"/>
          </p:nvPr>
        </p:nvSpPr>
        <p:spPr>
          <a:xfrm>
            <a:off x="533400" y="1066800"/>
            <a:ext cx="8153400" cy="5059363"/>
          </a:xfrm>
        </p:spPr>
        <p:txBody>
          <a:bodyPr>
            <a:normAutofit fontScale="70000" lnSpcReduction="20000"/>
          </a:bodyPr>
          <a:lstStyle/>
          <a:p>
            <a:r>
              <a:rPr lang="hi-IN" dirty="0">
                <a:solidFill>
                  <a:srgbClr val="0070C0"/>
                </a:solidFill>
              </a:rPr>
              <a:t>माघ के समय निर्धारण में स्थित काल प्रमाण भी मिलते हैं, जिनकी सहायता से हम उनका समय जान सकते हैं। नवीं शती के आनन्दवर्धन (840 ई0) ने अपने ध्वन्यालोक (2 उद्योत्) में माघ के दो पद्यों को उद्धृत किया है। प्रथम पद्य है- ‘रम्याइतिप्राप्तवतीः पताकाः’ (3153) तथा द्वितीय है- ‘त्रासाकुल’ परिपतन् परितो निकेतान्।’ (5126) इस प्रकार माघ निःसन्देह आनन्दवर्धन (850 ई0) के पूर्ववर्ती है।</a:t>
            </a:r>
          </a:p>
          <a:p>
            <a:r>
              <a:rPr lang="hi-IN" dirty="0">
                <a:solidFill>
                  <a:srgbClr val="0070C0"/>
                </a:solidFill>
              </a:rPr>
              <a:t>आनन्दवर्धन द्वारा माघ के श्लोक उद्धृत किए जाने के कारण माघ आनन्दवर्धन के पूर्ववर्ती भी हो सकते है या समकालीन भी हो सकते हैं क्योंकि यशोलिप्सा के कारण माघ स्थिर रूप में किसी एक स्थान पर न रहे पाये हों उन्होंने निश्चित रूप से उत्तर भारत में कश्मीर तक भ्रमण किया था जिसका प्रमाण काव्य के प्रथम सर्ग का नारद मुनि की जटाओं का वर्णन है। यहीं पर सम्भव है ध्वन्यालोक में उद्धृत श्लोकों को किसी काव्योष्ठी में श्री आनन्दवर्धन ने माघ के मुख से सुने हो और वे उत्तम होने के कारण आनन्दवर्धन ने ध्वन्यालोक में उन्हें उदाहरण के रूप में प्रस्तुत किया है।</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gn="just"/>
            <a:r>
              <a:rPr lang="hi-IN" dirty="0">
                <a:solidFill>
                  <a:srgbClr val="0070C0"/>
                </a:solidFill>
              </a:rPr>
              <a:t>एक शिखालेख से भी माघ के समय-निर्धारण में सहायता मिलती है। राजा वर्मलात का शिखालेख वसन्त गढ़ (सिरोही राज्य में) से प्राप्त हुआ। </a:t>
            </a:r>
            <a:endParaRPr lang="hi-IN" dirty="0" smtClean="0">
              <a:solidFill>
                <a:srgbClr val="0070C0"/>
              </a:solidFill>
            </a:endParaRPr>
          </a:p>
          <a:p>
            <a:pPr algn="just"/>
            <a:r>
              <a:rPr lang="hi-IN" dirty="0" smtClean="0">
                <a:solidFill>
                  <a:srgbClr val="0070C0"/>
                </a:solidFill>
              </a:rPr>
              <a:t>यह </a:t>
            </a:r>
            <a:r>
              <a:rPr lang="hi-IN" dirty="0">
                <a:solidFill>
                  <a:srgbClr val="0070C0"/>
                </a:solidFill>
              </a:rPr>
              <a:t>शिखालेख शक संवत् 682 का है शक संवत् 682 में 78 वर्ष जब जोड़ दिए जाते हैं तब ई0 वी0 सन् का ज्ञान होता है ।</a:t>
            </a:r>
            <a:endParaRPr lang="hi-IN" dirty="0" smtClean="0">
              <a:solidFill>
                <a:srgbClr val="0070C0"/>
              </a:solidFill>
            </a:endParaRPr>
          </a:p>
          <a:p>
            <a:pPr algn="just"/>
            <a:r>
              <a:rPr lang="hi-IN" dirty="0" smtClean="0">
                <a:solidFill>
                  <a:srgbClr val="0070C0"/>
                </a:solidFill>
              </a:rPr>
              <a:t> </a:t>
            </a:r>
            <a:r>
              <a:rPr lang="hi-IN" dirty="0">
                <a:solidFill>
                  <a:srgbClr val="0070C0"/>
                </a:solidFill>
              </a:rPr>
              <a:t>इस प्रकार </a:t>
            </a:r>
            <a:r>
              <a:rPr lang="hi-IN" dirty="0" smtClean="0">
                <a:solidFill>
                  <a:srgbClr val="0070C0"/>
                </a:solidFill>
              </a:rPr>
              <a:t>यह </a:t>
            </a:r>
            <a:r>
              <a:rPr lang="hi-IN" dirty="0">
                <a:solidFill>
                  <a:srgbClr val="0070C0"/>
                </a:solidFill>
              </a:rPr>
              <a:t>शिलालेख सन् 760 ई0 का लिखा हुआ होना चाहिए माघ में 20वें सर्ग के अन्त में ‘कविवंशवर्णनम्’ में लिखा है कि उसके पितामाह सुप्रभदेव के आश्रयदाता राजा वर्मल (वर्मलात) </a:t>
            </a:r>
            <a:r>
              <a:rPr lang="hi-IN" dirty="0" smtClean="0">
                <a:solidFill>
                  <a:srgbClr val="0070C0"/>
                </a:solidFill>
              </a:rPr>
              <a:t>थे, अतः </a:t>
            </a:r>
            <a:r>
              <a:rPr lang="hi-IN" dirty="0">
                <a:solidFill>
                  <a:srgbClr val="0070C0"/>
                </a:solidFill>
              </a:rPr>
              <a:t>सुप्रभदेव का समय 760 ई0 के आसपास होना चाहिए। </a:t>
            </a:r>
            <a:endParaRPr lang="hi-IN" dirty="0" smtClean="0">
              <a:solidFill>
                <a:srgbClr val="0070C0"/>
              </a:solidFill>
            </a:endParaRPr>
          </a:p>
          <a:p>
            <a:pPr algn="just"/>
            <a:r>
              <a:rPr lang="hi-IN" dirty="0" smtClean="0">
                <a:solidFill>
                  <a:srgbClr val="0070C0"/>
                </a:solidFill>
              </a:rPr>
              <a:t>उनके </a:t>
            </a:r>
            <a:r>
              <a:rPr lang="hi-IN" dirty="0">
                <a:solidFill>
                  <a:srgbClr val="0070C0"/>
                </a:solidFill>
              </a:rPr>
              <a:t>पौत्र कवि माघ का शैशवकाल सन् 780 के आसपास।</a:t>
            </a:r>
            <a:endParaRPr lang="en-US" dirty="0">
              <a:solidFill>
                <a:srgbClr val="0070C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gn="just"/>
            <a:r>
              <a:rPr lang="hi-IN" dirty="0">
                <a:solidFill>
                  <a:srgbClr val="0070C0"/>
                </a:solidFill>
              </a:rPr>
              <a:t>डॉ0 कीलहार्न को राजपूताने के वसन्तगढ़ नामक स्थान से वर्मलात नामक किसी राजा का 682 विक्रमी अर्थात् 625 ई0 का शिलालेख प्राप्त हुआ था</a:t>
            </a:r>
            <a:r>
              <a:rPr lang="hi-IN" dirty="0" smtClean="0">
                <a:solidFill>
                  <a:srgbClr val="0070C0"/>
                </a:solidFill>
              </a:rPr>
              <a:t>।</a:t>
            </a:r>
          </a:p>
          <a:p>
            <a:pPr algn="just"/>
            <a:r>
              <a:rPr lang="hi-IN" dirty="0" smtClean="0">
                <a:solidFill>
                  <a:srgbClr val="0070C0"/>
                </a:solidFill>
              </a:rPr>
              <a:t> </a:t>
            </a:r>
            <a:r>
              <a:rPr lang="hi-IN" dirty="0">
                <a:solidFill>
                  <a:srgbClr val="0070C0"/>
                </a:solidFill>
              </a:rPr>
              <a:t>इसके प्राप्तिकर्ता के अनुसार ये वर्मलात और श्री वर्मल एक ही थे और ये ही माघ के पितामाह सुप्रभदेव के आश्रयदाता थे। </a:t>
            </a:r>
            <a:endParaRPr lang="hi-IN" dirty="0" smtClean="0">
              <a:solidFill>
                <a:srgbClr val="0070C0"/>
              </a:solidFill>
            </a:endParaRPr>
          </a:p>
          <a:p>
            <a:pPr algn="just"/>
            <a:r>
              <a:rPr lang="hi-IN" dirty="0" smtClean="0">
                <a:solidFill>
                  <a:srgbClr val="0070C0"/>
                </a:solidFill>
              </a:rPr>
              <a:t>इस </a:t>
            </a:r>
            <a:r>
              <a:rPr lang="hi-IN" dirty="0">
                <a:solidFill>
                  <a:srgbClr val="0070C0"/>
                </a:solidFill>
              </a:rPr>
              <a:t>दृष्टि से सुप्रभदेव का समय 628 ई0 के आस-पास और उनके पौत्र माघ का अनुमानित समय 650-757 वि0सं0 से 757 वि0 सं0 (700) के बीच हो सकता है</a:t>
            </a:r>
            <a:r>
              <a:rPr lang="hi-IN" dirty="0" smtClean="0">
                <a:solidFill>
                  <a:srgbClr val="0070C0"/>
                </a:solidFill>
              </a:rPr>
              <a:t>।’’</a:t>
            </a:r>
          </a:p>
          <a:p>
            <a:pPr algn="just"/>
            <a:r>
              <a:rPr lang="hi-IN" dirty="0" smtClean="0">
                <a:solidFill>
                  <a:srgbClr val="0070C0"/>
                </a:solidFill>
              </a:rPr>
              <a:t> </a:t>
            </a:r>
            <a:r>
              <a:rPr lang="hi-IN" dirty="0">
                <a:solidFill>
                  <a:srgbClr val="0070C0"/>
                </a:solidFill>
              </a:rPr>
              <a:t>अन्य विद्वानों ने भी इस विषय पर प्रभूत अन्वेषण एवं विचार किया है तदानुसार इनका स्थिति-काल शातवीं शती ईसवी के उत्तरार्द्ध में माना जाना चाहिए</a:t>
            </a:r>
            <a:r>
              <a:rPr lang="hi-IN" dirty="0"/>
              <a: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dirty="0">
                <a:solidFill>
                  <a:srgbClr val="FF0000"/>
                </a:solidFill>
              </a:rPr>
              <a:t>माघ का पाण्डित्य</a:t>
            </a:r>
            <a:br>
              <a:rPr lang="hi-IN"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762000" y="1143000"/>
            <a:ext cx="8229600" cy="4525963"/>
          </a:xfrm>
        </p:spPr>
        <p:txBody>
          <a:bodyPr>
            <a:normAutofit fontScale="92500"/>
          </a:bodyPr>
          <a:lstStyle/>
          <a:p>
            <a:pPr algn="just"/>
            <a:r>
              <a:rPr lang="hi-IN" dirty="0">
                <a:solidFill>
                  <a:srgbClr val="0070C0"/>
                </a:solidFill>
              </a:rPr>
              <a:t>संस्कृत साहित्यकोश में महाकवि माघ एक जाज्वल्यमान नक्षत्र के समान हैं जिन्होंने अपनी काव्यप्रतिभा से संस्कृत जगत् को चमत्कृत किया है। ये एक ओर कालिदास के समान रसवादी कवि हैं तो दूसरी ओर भारवि सदृश विचित्रमार्ग के पोषक भी। कवियों के मध्य महाकवि कालिदास सुप्रसिद्ध हैं तो काव्यों में माघ अपना एक विशिष्ट स्थान रखते हैं-</a:t>
            </a:r>
          </a:p>
          <a:p>
            <a:pPr algn="just"/>
            <a:r>
              <a:rPr lang="hi-IN" i="1" dirty="0" smtClean="0">
                <a:solidFill>
                  <a:srgbClr val="0070C0"/>
                </a:solidFill>
              </a:rPr>
              <a:t>काव्येषु माघः कवि कालिदासः।</a:t>
            </a:r>
            <a:endParaRPr lang="en-US" dirty="0">
              <a:solidFill>
                <a:srgbClr val="0070C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304800" y="838200"/>
            <a:ext cx="8382000" cy="4906963"/>
          </a:xfrm>
        </p:spPr>
        <p:txBody>
          <a:bodyPr>
            <a:noAutofit/>
          </a:bodyPr>
          <a:lstStyle/>
          <a:p>
            <a:pPr algn="just"/>
            <a:r>
              <a:rPr lang="hi-IN" sz="2400" dirty="0">
                <a:solidFill>
                  <a:srgbClr val="0070C0"/>
                </a:solidFill>
              </a:rPr>
              <a:t>माघ अलंकृत शैली के पण्डित कवि माने जाते हैं। जहाँ काव्य के आन्तरिक तत्त्व की अपेक्षा वाह्य तत्त्व शब्द और अर्थ के चमत्कार देखे जा सकते हैं</a:t>
            </a:r>
            <a:r>
              <a:rPr lang="hi-IN" sz="2400" dirty="0" smtClean="0">
                <a:solidFill>
                  <a:srgbClr val="0070C0"/>
                </a:solidFill>
              </a:rPr>
              <a:t>।</a:t>
            </a:r>
          </a:p>
          <a:p>
            <a:pPr algn="just"/>
            <a:r>
              <a:rPr lang="hi-IN" sz="2400" dirty="0" smtClean="0">
                <a:solidFill>
                  <a:srgbClr val="0070C0"/>
                </a:solidFill>
              </a:rPr>
              <a:t> </a:t>
            </a:r>
            <a:r>
              <a:rPr lang="hi-IN" sz="2400" dirty="0">
                <a:solidFill>
                  <a:srgbClr val="0070C0"/>
                </a:solidFill>
              </a:rPr>
              <a:t>इनकी एकमात्र कृति ‘शिशुपालवधम्’ जिसे महाकाव्य भी कहा जाता है, वृहत्त्रयी में महत्त्वपूर्ण स्थान रखती है। इस महाकवि के आलोडन के पश्चात् किसी विद्वान् ने इसकी महत्त्वा के विषय में कहा है- ‘मेघ माघे गतं वयः</a:t>
            </a:r>
            <a:r>
              <a:rPr lang="hi-IN" sz="2400" dirty="0" smtClean="0">
                <a:solidFill>
                  <a:srgbClr val="0070C0"/>
                </a:solidFill>
              </a:rPr>
              <a:t>।</a:t>
            </a:r>
          </a:p>
          <a:p>
            <a:pPr algn="just"/>
            <a:r>
              <a:rPr lang="hi-IN" sz="2400" dirty="0" smtClean="0">
                <a:solidFill>
                  <a:srgbClr val="0070C0"/>
                </a:solidFill>
              </a:rPr>
              <a:t> </a:t>
            </a:r>
            <a:r>
              <a:rPr lang="hi-IN" sz="2400" dirty="0">
                <a:solidFill>
                  <a:srgbClr val="0070C0"/>
                </a:solidFill>
              </a:rPr>
              <a:t>माघ विद्वानों के बीच पण्डित कवि के रूप में भी सुप्रसिद्ध हैं। समीक्षकों का कहना है कि माघ ने भारवि की प्रतिद्वन्दिता में ही महाकाव्य की रचना की क्योंकि माघ पर भारवि का स्पष्ट प्रभाव दिखाई देता है। भले ही माघ ने भारवि के अनुकरण पर अपने महाकाव्य की रचना की हो लेकिन माघ उनसे कहीं अधिक आगे बढ़ गए हैं इसीलिए कहा जाता है,</a:t>
            </a:r>
          </a:p>
          <a:p>
            <a:pPr algn="just"/>
            <a:r>
              <a:rPr lang="hi-IN" sz="2400" i="1" dirty="0" smtClean="0">
                <a:solidFill>
                  <a:srgbClr val="0070C0"/>
                </a:solidFill>
              </a:rPr>
              <a:t>तावद भा भारवेभीति यावन्माघस्यनोदयः।</a:t>
            </a:r>
            <a:endParaRPr lang="en-US" sz="2400" dirty="0">
              <a:solidFill>
                <a:srgbClr val="0070C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endParaRPr lang="en-US" dirty="0"/>
          </a:p>
        </p:txBody>
      </p:sp>
      <p:sp>
        <p:nvSpPr>
          <p:cNvPr id="3" name="Content Placeholder 2"/>
          <p:cNvSpPr>
            <a:spLocks noGrp="1"/>
          </p:cNvSpPr>
          <p:nvPr>
            <p:ph idx="1"/>
          </p:nvPr>
        </p:nvSpPr>
        <p:spPr>
          <a:xfrm>
            <a:off x="457200" y="1066800"/>
            <a:ext cx="8229600" cy="5059363"/>
          </a:xfrm>
        </p:spPr>
        <p:txBody>
          <a:bodyPr>
            <a:noAutofit/>
          </a:bodyPr>
          <a:lstStyle/>
          <a:p>
            <a:pPr algn="just"/>
            <a:r>
              <a:rPr lang="hi-IN" sz="2800" dirty="0">
                <a:solidFill>
                  <a:srgbClr val="0070C0"/>
                </a:solidFill>
              </a:rPr>
              <a:t>माघ जिस शैली के प्रवर्तक थे उनमें प्रायः रस, भाव, अलंकार काव्य वैचित्य बहुलता आदि सभी बातें विद्यमान थी। </a:t>
            </a:r>
            <a:endParaRPr lang="hi-IN" sz="2800" dirty="0" smtClean="0">
              <a:solidFill>
                <a:srgbClr val="0070C0"/>
              </a:solidFill>
            </a:endParaRPr>
          </a:p>
          <a:p>
            <a:pPr algn="just"/>
            <a:r>
              <a:rPr lang="hi-IN" sz="2800" dirty="0" smtClean="0">
                <a:solidFill>
                  <a:srgbClr val="0070C0"/>
                </a:solidFill>
              </a:rPr>
              <a:t>माघकवि </a:t>
            </a:r>
            <a:r>
              <a:rPr lang="hi-IN" sz="2800" dirty="0">
                <a:solidFill>
                  <a:srgbClr val="0070C0"/>
                </a:solidFill>
              </a:rPr>
              <a:t>की कविता </a:t>
            </a:r>
            <a:r>
              <a:rPr lang="hi-IN" sz="2800" dirty="0" smtClean="0">
                <a:solidFill>
                  <a:srgbClr val="0070C0"/>
                </a:solidFill>
              </a:rPr>
              <a:t>में </a:t>
            </a:r>
            <a:r>
              <a:rPr lang="hi-IN" sz="2800" dirty="0">
                <a:solidFill>
                  <a:srgbClr val="0070C0"/>
                </a:solidFill>
              </a:rPr>
              <a:t>हृदय और मस्तिष्क दोनों का अपूर्व मिश्रण था। माघकाव्य में प्राकृतिक वर्णन प्रचुर मात्रा में हुआ है। इनके काव्य में भावगाम्भीर्य भी है। ‘शिशुपालवधम्’ में कतिपय स्थलों पर भावागाम्भीर्य देखकर पाठक अक्सर चकित रह जाते हैं</a:t>
            </a:r>
            <a:r>
              <a:rPr lang="hi-IN" sz="2800" dirty="0" smtClean="0">
                <a:solidFill>
                  <a:srgbClr val="0070C0"/>
                </a:solidFill>
              </a:rPr>
              <a:t>।</a:t>
            </a:r>
          </a:p>
          <a:p>
            <a:pPr algn="just"/>
            <a:r>
              <a:rPr lang="hi-IN" sz="2800" dirty="0" smtClean="0">
                <a:solidFill>
                  <a:srgbClr val="0070C0"/>
                </a:solidFill>
              </a:rPr>
              <a:t> </a:t>
            </a:r>
            <a:r>
              <a:rPr lang="hi-IN" sz="2800" dirty="0">
                <a:solidFill>
                  <a:srgbClr val="0070C0"/>
                </a:solidFill>
              </a:rPr>
              <a:t>कठिन पदोन्योस तथा शब्दबन्ध की सुश्लिष्टता जैसी महाकाव्य में देखने को मिलती है वैसी अन्यत्र बहुत कम काव्यों में मिलती है। इनके काव्य को पढ़ते समय मस्तिष्क का पूरा व्यायाम हो जाता है।</a:t>
            </a:r>
            <a:endParaRPr lang="en-US" sz="2800" dirty="0">
              <a:solidFill>
                <a:srgbClr val="0070C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b="1" dirty="0">
                <a:solidFill>
                  <a:srgbClr val="FF0000"/>
                </a:solidFill>
              </a:rPr>
              <a:t>शिशुपालवधम् </a:t>
            </a:r>
            <a:br>
              <a:rPr lang="hi-IN" b="1" dirty="0">
                <a:solidFill>
                  <a:srgbClr val="FF0000"/>
                </a:solidFill>
              </a:rPr>
            </a:br>
            <a:endParaRPr lang="en-US" b="1" dirty="0">
              <a:solidFill>
                <a:srgbClr val="FF0000"/>
              </a:solidFill>
            </a:endParaRPr>
          </a:p>
        </p:txBody>
      </p:sp>
      <p:sp>
        <p:nvSpPr>
          <p:cNvPr id="3" name="Content Placeholder 2"/>
          <p:cNvSpPr>
            <a:spLocks noGrp="1"/>
          </p:cNvSpPr>
          <p:nvPr>
            <p:ph idx="1"/>
          </p:nvPr>
        </p:nvSpPr>
        <p:spPr/>
        <p:txBody>
          <a:bodyPr/>
          <a:lstStyle/>
          <a:p>
            <a:pPr algn="just"/>
            <a:r>
              <a:rPr lang="hi-IN" b="1" dirty="0">
                <a:solidFill>
                  <a:srgbClr val="0070C0"/>
                </a:solidFill>
              </a:rPr>
              <a:t>‘शिशुपालवधम्’</a:t>
            </a:r>
            <a:r>
              <a:rPr lang="hi-IN" dirty="0">
                <a:solidFill>
                  <a:srgbClr val="0070C0"/>
                </a:solidFill>
              </a:rPr>
              <a:t> महाकाव्य 20 सर्गों में विभक्त है जिसमें 1650 पद्य हैं। </a:t>
            </a:r>
            <a:endParaRPr lang="hi-IN" dirty="0" smtClean="0">
              <a:solidFill>
                <a:srgbClr val="0070C0"/>
              </a:solidFill>
            </a:endParaRPr>
          </a:p>
          <a:p>
            <a:pPr algn="just"/>
            <a:r>
              <a:rPr lang="hi-IN" dirty="0" smtClean="0">
                <a:solidFill>
                  <a:srgbClr val="0070C0"/>
                </a:solidFill>
              </a:rPr>
              <a:t>माघ </a:t>
            </a:r>
            <a:r>
              <a:rPr lang="hi-IN" dirty="0">
                <a:solidFill>
                  <a:srgbClr val="0070C0"/>
                </a:solidFill>
              </a:rPr>
              <a:t>ने महाभारत को आधार बनाकर अपनी मौलिक कल्पनाओं द्वारा इस महाकाव्य की रचना की है। </a:t>
            </a:r>
            <a:endParaRPr lang="hi-IN" dirty="0" smtClean="0">
              <a:solidFill>
                <a:srgbClr val="0070C0"/>
              </a:solidFill>
            </a:endParaRPr>
          </a:p>
          <a:p>
            <a:pPr algn="just"/>
            <a:r>
              <a:rPr lang="hi-IN" dirty="0" smtClean="0">
                <a:solidFill>
                  <a:srgbClr val="0070C0"/>
                </a:solidFill>
              </a:rPr>
              <a:t>इसके </a:t>
            </a:r>
            <a:r>
              <a:rPr lang="hi-IN" dirty="0">
                <a:solidFill>
                  <a:srgbClr val="0070C0"/>
                </a:solidFill>
              </a:rPr>
              <a:t>अन्तर्गत रस, गुण, अलंकारिक काव्य तत्त्वों का एक विशाल संदेह दिखायी पड़ता है।</a:t>
            </a:r>
            <a:endParaRPr lang="en-US" dirty="0">
              <a:solidFill>
                <a:srgbClr val="0070C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077200" cy="792162"/>
          </a:xfrm>
        </p:spPr>
        <p:txBody>
          <a:bodyPr/>
          <a:lstStyle/>
          <a:p>
            <a:endParaRPr lang="en-US" dirty="0"/>
          </a:p>
        </p:txBody>
      </p:sp>
      <p:sp>
        <p:nvSpPr>
          <p:cNvPr id="3" name="Content Placeholder 2"/>
          <p:cNvSpPr>
            <a:spLocks noGrp="1"/>
          </p:cNvSpPr>
          <p:nvPr>
            <p:ph idx="1"/>
          </p:nvPr>
        </p:nvSpPr>
        <p:spPr/>
        <p:txBody>
          <a:bodyPr>
            <a:normAutofit fontScale="92500" lnSpcReduction="20000"/>
          </a:bodyPr>
          <a:lstStyle/>
          <a:p>
            <a:pPr algn="just"/>
            <a:r>
              <a:rPr lang="hi-IN" dirty="0">
                <a:solidFill>
                  <a:srgbClr val="0070C0"/>
                </a:solidFill>
              </a:rPr>
              <a:t>संस्कृत समीक्षकों में माघ के प्रति यह भी धारणा प्रचलित है कि महाकवि माघ ने अपने महाकाव्य के निर्माण से पूर्व भारवि कृत ‘‘किरातार्जनीयम्’’ का ध्यानपूर्वक अध्ययन किया होगा और उन्हें (भारवि) परास्त करने के लिये ही ‘शिशुपालवधम्’ महाकाव्य की रचना की होगी। </a:t>
            </a:r>
            <a:endParaRPr lang="hi-IN" dirty="0" smtClean="0">
              <a:solidFill>
                <a:srgbClr val="0070C0"/>
              </a:solidFill>
            </a:endParaRPr>
          </a:p>
          <a:p>
            <a:pPr algn="just"/>
            <a:r>
              <a:rPr lang="hi-IN" dirty="0" smtClean="0">
                <a:solidFill>
                  <a:srgbClr val="0070C0"/>
                </a:solidFill>
              </a:rPr>
              <a:t>‘‘</a:t>
            </a:r>
            <a:r>
              <a:rPr lang="hi-IN" dirty="0">
                <a:solidFill>
                  <a:srgbClr val="0070C0"/>
                </a:solidFill>
              </a:rPr>
              <a:t>तावद् भा भारवेभीति यावन्याघस्य नोदयः उक्ति का भी ही तात्पर्य है क्योंकि ‘‘</a:t>
            </a:r>
            <a:r>
              <a:rPr lang="hi-IN" dirty="0" smtClean="0">
                <a:solidFill>
                  <a:srgbClr val="0070C0"/>
                </a:solidFill>
              </a:rPr>
              <a:t>किरातार्जुनीयम्</a:t>
            </a:r>
            <a:r>
              <a:rPr lang="hi-IN" dirty="0">
                <a:solidFill>
                  <a:srgbClr val="0070C0"/>
                </a:solidFill>
              </a:rPr>
              <a:t>’’ और </a:t>
            </a:r>
            <a:r>
              <a:rPr lang="hi-IN" dirty="0" smtClean="0">
                <a:solidFill>
                  <a:srgbClr val="0070C0"/>
                </a:solidFill>
              </a:rPr>
              <a:t>‘‘शिशुपालवधम्</a:t>
            </a:r>
            <a:r>
              <a:rPr lang="hi-IN" dirty="0">
                <a:solidFill>
                  <a:srgbClr val="0070C0"/>
                </a:solidFill>
              </a:rPr>
              <a:t>’ के अध्ययन से महाकवि माघ पर भारवि का स्पष्ट प्रभाव दिखायी पड़ता है। </a:t>
            </a:r>
            <a:endParaRPr lang="hi-IN" dirty="0" smtClean="0">
              <a:solidFill>
                <a:srgbClr val="0070C0"/>
              </a:solidFill>
            </a:endParaRPr>
          </a:p>
          <a:p>
            <a:pPr algn="just"/>
            <a:endParaRPr lang="hi-IN" dirty="0" smtClean="0">
              <a:solidFill>
                <a:srgbClr val="0070C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10000"/>
          </a:bodyPr>
          <a:lstStyle/>
          <a:p>
            <a:pPr algn="just"/>
            <a:r>
              <a:rPr lang="hi-IN" dirty="0">
                <a:solidFill>
                  <a:srgbClr val="0070C0"/>
                </a:solidFill>
              </a:rPr>
              <a:t>अतएव शिशुपालवधम् महाकाव्य लिखने का प्रेरणाश्रोत भारवि का किरातार्जुनीयम् भी माना जा सकता है।</a:t>
            </a:r>
          </a:p>
          <a:p>
            <a:pPr algn="just"/>
            <a:r>
              <a:rPr lang="hi-IN" dirty="0" smtClean="0">
                <a:solidFill>
                  <a:srgbClr val="0070C0"/>
                </a:solidFill>
              </a:rPr>
              <a:t>इस </a:t>
            </a:r>
            <a:r>
              <a:rPr lang="hi-IN" dirty="0">
                <a:solidFill>
                  <a:srgbClr val="0070C0"/>
                </a:solidFill>
              </a:rPr>
              <a:t>प्रकार महाकवि माघ का एकमात्र उपलब्ध ग्रन्थ ‘शिशुपालवधम्’ प्राप्त होता है लेकिन महाकवि माघ की कृति सम्पूर्ण संस्कृत साहित्य जगत एवं समीक्षकों के समक्ष अमरकृति बन गयी। </a:t>
            </a:r>
            <a:endParaRPr lang="hi-IN" dirty="0" smtClean="0">
              <a:solidFill>
                <a:srgbClr val="0070C0"/>
              </a:solidFill>
            </a:endParaRPr>
          </a:p>
          <a:p>
            <a:pPr algn="just"/>
            <a:r>
              <a:rPr lang="hi-IN" dirty="0" smtClean="0">
                <a:solidFill>
                  <a:srgbClr val="0070C0"/>
                </a:solidFill>
              </a:rPr>
              <a:t>एकमात्र </a:t>
            </a:r>
            <a:r>
              <a:rPr lang="hi-IN" dirty="0">
                <a:solidFill>
                  <a:srgbClr val="0070C0"/>
                </a:solidFill>
              </a:rPr>
              <a:t>रचना से ही महाकवि माघ जीवन के विभिन्न अनुभवों का संदेश पाठकों एवं कवियों के लिए दे गये</a:t>
            </a:r>
            <a:r>
              <a:rPr lang="hi-IN" dirty="0" smtClean="0">
                <a:solidFill>
                  <a:srgbClr val="0070C0"/>
                </a:solidFill>
              </a:rPr>
              <a:t>। इसीलिए कहा गया है- </a:t>
            </a:r>
            <a:r>
              <a:rPr lang="hi-IN" sz="3800" b="1" dirty="0" smtClean="0">
                <a:solidFill>
                  <a:srgbClr val="0070C0"/>
                </a:solidFill>
              </a:rPr>
              <a:t>“मेघे माघे गतम वयः”</a:t>
            </a:r>
            <a:r>
              <a:rPr lang="hi-IN" sz="3600" dirty="0">
                <a:solidFill>
                  <a:srgbClr val="0070C0"/>
                </a:solidFill>
              </a:rPr>
              <a:t> ।</a:t>
            </a:r>
            <a:endParaRPr lang="hi-IN" sz="3800" b="1" dirty="0">
              <a:solidFill>
                <a:srgbClr val="0070C0"/>
              </a:solidFill>
            </a:endParaRPr>
          </a:p>
          <a:p>
            <a:endParaRPr lang="en-IN" dirty="0"/>
          </a:p>
        </p:txBody>
      </p:sp>
    </p:spTree>
    <p:extLst>
      <p:ext uri="{BB962C8B-B14F-4D97-AF65-F5344CB8AC3E}">
        <p14:creationId xmlns:p14="http://schemas.microsoft.com/office/powerpoint/2010/main" val="30160469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1501</Words>
  <Application>Microsoft Office PowerPoint</Application>
  <PresentationFormat>On-screen Show (4:3)</PresentationFormat>
  <Paragraphs>36</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Mangal</vt:lpstr>
      <vt:lpstr>Office Theme</vt:lpstr>
      <vt:lpstr>महाकवि माघ एवं शिशुपालवधम्  </vt:lpstr>
      <vt:lpstr>महाकवि माघ का सामान्य परिचय</vt:lpstr>
      <vt:lpstr>PowerPoint Presentation</vt:lpstr>
      <vt:lpstr>माघ का स्थिति काल </vt:lpstr>
      <vt:lpstr>PowerPoint Presentation</vt:lpstr>
      <vt:lpstr>PowerPoint Presentation</vt:lpstr>
      <vt:lpstr>माघ का पाण्डित्य </vt:lpstr>
      <vt:lpstr>PowerPoint Presentation</vt:lpstr>
      <vt:lpstr>PowerPoint Presentation</vt:lpstr>
      <vt:lpstr>शिशुपालवधम्  </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महाकवि माघ एवं शिशुपालवधम्</dc:title>
  <dc:creator>IGNOUPAONTA</dc:creator>
  <cp:lastModifiedBy>hp</cp:lastModifiedBy>
  <cp:revision>9</cp:revision>
  <dcterms:created xsi:type="dcterms:W3CDTF">2022-07-14T07:36:09Z</dcterms:created>
  <dcterms:modified xsi:type="dcterms:W3CDTF">2022-08-01T05:22:59Z</dcterms:modified>
</cp:coreProperties>
</file>